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3/10/2021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65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587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79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96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4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57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66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41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0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22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3/10/2021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02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3/10/2021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17152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covillage.org/our-work/education/gen-trainings/traumatransformation/children-smiling-in-a-huddle/"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judy.whitcher@newalternatives.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9" name="Rectangle 72">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30"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31" name="Freeform: Shape 75">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2" name="Freeform: Shape 76">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3" name="Freeform: Shape 77">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4" name="Freeform: Shape 78">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35" name="Freeform: Shape 79">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6" name="Freeform: Shape 80">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37" name="Freeform: Shape 81">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38" name="Freeform: Shape 82">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Subtitle 2">
            <a:extLst>
              <a:ext uri="{FF2B5EF4-FFF2-40B4-BE49-F238E27FC236}">
                <a16:creationId xmlns:a16="http://schemas.microsoft.com/office/drawing/2014/main" id="{5E6C804D-C85A-45DE-928C-749D3D6A6AC1}"/>
              </a:ext>
            </a:extLst>
          </p:cNvPr>
          <p:cNvSpPr>
            <a:spLocks noGrp="1"/>
          </p:cNvSpPr>
          <p:nvPr>
            <p:ph type="subTitle" idx="1"/>
          </p:nvPr>
        </p:nvSpPr>
        <p:spPr>
          <a:xfrm>
            <a:off x="407779" y="3019634"/>
            <a:ext cx="6594557" cy="3030245"/>
          </a:xfrm>
        </p:spPr>
        <p:txBody>
          <a:bodyPr anchor="t">
            <a:normAutofit/>
          </a:bodyPr>
          <a:lstStyle/>
          <a:p>
            <a:pPr algn="l"/>
            <a:r>
              <a:rPr lang="en-US" sz="3200" dirty="0"/>
              <a:t>Overview of CCYP Program and Referral Process</a:t>
            </a:r>
          </a:p>
          <a:p>
            <a:pPr algn="l"/>
            <a:r>
              <a:rPr lang="en-US" dirty="0"/>
              <a:t>Judy Whitcher, LPCC</a:t>
            </a:r>
          </a:p>
          <a:p>
            <a:pPr algn="l"/>
            <a:r>
              <a:rPr lang="en-US" dirty="0"/>
              <a:t>CYF Program Manager Meeting </a:t>
            </a:r>
          </a:p>
          <a:p>
            <a:pPr algn="l"/>
            <a:r>
              <a:rPr lang="en-US" dirty="0"/>
              <a:t>3/11/2021</a:t>
            </a:r>
          </a:p>
        </p:txBody>
      </p:sp>
      <p:grpSp>
        <p:nvGrpSpPr>
          <p:cNvPr id="1039"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040" name="Straight Connector 85">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1026" name="Picture 2" descr="Center for Child &amp; Youth Logo.pdf">
            <a:extLst>
              <a:ext uri="{FF2B5EF4-FFF2-40B4-BE49-F238E27FC236}">
                <a16:creationId xmlns:a16="http://schemas.microsoft.com/office/drawing/2014/main" id="{AC737D8A-0535-422C-A454-DA1D71DBAE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6052" y="155356"/>
            <a:ext cx="5094928" cy="4661102"/>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042" name="Freeform: Shape 89">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43"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44" name="Freeform: Shape 92">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45" name="Freeform: Shape 93">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46" name="Freeform: Shape 94">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6" name="Freeform: Shape 95">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47" name="Freeform: Shape 96">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48" name="Freeform: Shape 91">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9564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C154B196-5893-4F55-929E-0D37A4E7C832}"/>
              </a:ext>
            </a:extLst>
          </p:cNvPr>
          <p:cNvSpPr txBox="1"/>
          <p:nvPr/>
        </p:nvSpPr>
        <p:spPr>
          <a:xfrm>
            <a:off x="296036" y="1019556"/>
            <a:ext cx="5703822" cy="5294664"/>
          </a:xfrm>
          <a:prstGeom prst="rect">
            <a:avLst/>
          </a:prstGeom>
        </p:spPr>
        <p:txBody>
          <a:bodyPr vert="horz" lIns="91440" tIns="45720" rIns="91440" bIns="45720" rtlCol="0">
            <a:normAutofit fontScale="92500" lnSpcReduction="10000"/>
          </a:bodyPr>
          <a:lstStyle/>
          <a:p>
            <a:pPr algn="ctr">
              <a:buClr>
                <a:schemeClr val="accent5"/>
              </a:buClr>
            </a:pPr>
            <a:r>
              <a:rPr lang="en-US" sz="2000" b="1" dirty="0">
                <a:solidFill>
                  <a:schemeClr val="tx2"/>
                </a:solidFill>
              </a:rPr>
              <a:t>Overview</a:t>
            </a:r>
          </a:p>
          <a:p>
            <a:pPr marL="414934" marR="46482" indent="-228600">
              <a:spcBef>
                <a:spcPts val="2098"/>
              </a:spcBef>
              <a:spcAft>
                <a:spcPts val="0"/>
              </a:spcAft>
              <a:buClr>
                <a:schemeClr val="accent5"/>
              </a:buClr>
              <a:buFont typeface="Avenir Next LT Pro" panose="020B0504020202020204" pitchFamily="34" charset="0"/>
              <a:buChar char="+"/>
            </a:pPr>
            <a:r>
              <a:rPr lang="en-US" sz="1600" dirty="0">
                <a:solidFill>
                  <a:schemeClr val="tx2"/>
                </a:solidFill>
              </a:rPr>
              <a:t> </a:t>
            </a:r>
            <a:r>
              <a:rPr lang="en-US" sz="1900" dirty="0">
                <a:solidFill>
                  <a:schemeClr val="tx2"/>
                </a:solidFill>
              </a:rPr>
              <a:t>CCYP is </a:t>
            </a:r>
            <a:r>
              <a:rPr lang="en-US" sz="1900" b="0" i="0" u="none" strike="noStrike" dirty="0">
                <a:solidFill>
                  <a:schemeClr val="tx2"/>
                </a:solidFill>
                <a:effectLst/>
              </a:rPr>
              <a:t>an </a:t>
            </a:r>
            <a:r>
              <a:rPr lang="en-US" sz="1900" b="1" i="0" u="none" strike="noStrike" dirty="0">
                <a:solidFill>
                  <a:schemeClr val="tx2"/>
                </a:solidFill>
                <a:effectLst/>
              </a:rPr>
              <a:t>outpatient </a:t>
            </a:r>
            <a:r>
              <a:rPr lang="en-US" sz="1900" b="0" i="0" u="none" strike="noStrike" dirty="0">
                <a:solidFill>
                  <a:schemeClr val="tx2"/>
                </a:solidFill>
                <a:effectLst/>
              </a:rPr>
              <a:t>behavioral health medication clinic program </a:t>
            </a:r>
          </a:p>
          <a:p>
            <a:pPr marL="441731" marR="46482" indent="-228600">
              <a:spcBef>
                <a:spcPts val="2098"/>
              </a:spcBef>
              <a:spcAft>
                <a:spcPts val="0"/>
              </a:spcAft>
              <a:buClr>
                <a:schemeClr val="accent5"/>
              </a:buClr>
              <a:buFont typeface="Avenir Next LT Pro" panose="020B0504020202020204" pitchFamily="34" charset="0"/>
              <a:buChar char="+"/>
            </a:pPr>
            <a:r>
              <a:rPr lang="en-US" sz="1900" dirty="0">
                <a:solidFill>
                  <a:schemeClr val="tx2"/>
                </a:solidFill>
              </a:rPr>
              <a:t>CCYP provides services primarily through Telehealth</a:t>
            </a:r>
          </a:p>
          <a:p>
            <a:pPr marL="441731" marR="46482" indent="-228600">
              <a:spcBef>
                <a:spcPts val="2098"/>
              </a:spcBef>
              <a:spcAft>
                <a:spcPts val="0"/>
              </a:spcAft>
              <a:buClr>
                <a:schemeClr val="accent5"/>
              </a:buClr>
              <a:buFont typeface="Avenir Next LT Pro" panose="020B0504020202020204" pitchFamily="34" charset="0"/>
              <a:buChar char="+"/>
            </a:pPr>
            <a:r>
              <a:rPr lang="en-US" sz="1900" b="0" i="0" u="none" strike="noStrike" dirty="0">
                <a:solidFill>
                  <a:schemeClr val="tx2"/>
                </a:solidFill>
                <a:effectLst/>
              </a:rPr>
              <a:t>CCYP serves children and youth up to 21 years</a:t>
            </a:r>
          </a:p>
          <a:p>
            <a:pPr marL="441731" marR="46482" indent="-228600">
              <a:spcBef>
                <a:spcPts val="2098"/>
              </a:spcBef>
              <a:spcAft>
                <a:spcPts val="0"/>
              </a:spcAft>
              <a:buClr>
                <a:schemeClr val="accent5"/>
              </a:buClr>
              <a:buFont typeface="Avenir Next LT Pro" panose="020B0504020202020204" pitchFamily="34" charset="0"/>
              <a:buChar char="+"/>
            </a:pPr>
            <a:r>
              <a:rPr lang="en-US" sz="1900" b="1" i="0" u="none" strike="noStrike" dirty="0">
                <a:solidFill>
                  <a:schemeClr val="tx2"/>
                </a:solidFill>
                <a:effectLst/>
              </a:rPr>
              <a:t>CCYP serves children and youth who have completed mental health treatment with a County system of care provider.</a:t>
            </a:r>
          </a:p>
          <a:p>
            <a:pPr marL="441731" marR="46482" indent="-228600">
              <a:spcBef>
                <a:spcPts val="2098"/>
              </a:spcBef>
              <a:spcAft>
                <a:spcPts val="0"/>
              </a:spcAft>
              <a:buClr>
                <a:schemeClr val="accent5"/>
              </a:buClr>
              <a:buFont typeface="Avenir Next LT Pro" panose="020B0504020202020204" pitchFamily="34" charset="0"/>
              <a:buChar char="+"/>
            </a:pPr>
            <a:r>
              <a:rPr lang="en-US" sz="1900" dirty="0">
                <a:solidFill>
                  <a:schemeClr val="tx2"/>
                </a:solidFill>
              </a:rPr>
              <a:t>Acceptable referrals include</a:t>
            </a:r>
            <a:r>
              <a:rPr lang="en-US" sz="1900" b="0" i="0" u="none" strike="noStrike" dirty="0">
                <a:solidFill>
                  <a:schemeClr val="tx2"/>
                </a:solidFill>
                <a:effectLst/>
              </a:rPr>
              <a:t> children and youth who have psychotropic  </a:t>
            </a:r>
            <a:r>
              <a:rPr lang="en-US" sz="1900" b="1" i="0" u="none" strike="noStrike" dirty="0">
                <a:solidFill>
                  <a:schemeClr val="tx2"/>
                </a:solidFill>
                <a:effectLst/>
              </a:rPr>
              <a:t>medication prescribing needs that are too complex</a:t>
            </a:r>
            <a:r>
              <a:rPr lang="en-US" sz="1900" b="0" i="0" u="none" strike="noStrike" dirty="0">
                <a:solidFill>
                  <a:schemeClr val="tx2"/>
                </a:solidFill>
                <a:effectLst/>
              </a:rPr>
              <a:t> for their primary care to manage. </a:t>
            </a:r>
            <a:endParaRPr lang="en-US" sz="1900" b="0" dirty="0">
              <a:solidFill>
                <a:schemeClr val="tx2"/>
              </a:solidFill>
              <a:effectLst/>
            </a:endParaRPr>
          </a:p>
          <a:p>
            <a:pPr>
              <a:buClr>
                <a:schemeClr val="accent5"/>
              </a:buClr>
            </a:pPr>
            <a:br>
              <a:rPr lang="en-US" sz="1900" dirty="0">
                <a:solidFill>
                  <a:schemeClr val="tx2"/>
                </a:solidFill>
              </a:rPr>
            </a:br>
            <a:endParaRPr lang="en-US" sz="1900" dirty="0">
              <a:solidFill>
                <a:schemeClr val="tx2"/>
              </a:solidFill>
            </a:endParaRPr>
          </a:p>
        </p:txBody>
      </p:sp>
      <p:grpSp>
        <p:nvGrpSpPr>
          <p:cNvPr id="49"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 group of people smiling&#10;&#10;Description automatically generated with low confidence">
            <a:extLst>
              <a:ext uri="{FF2B5EF4-FFF2-40B4-BE49-F238E27FC236}">
                <a16:creationId xmlns:a16="http://schemas.microsoft.com/office/drawing/2014/main" id="{44DF1810-7FCD-439C-82AE-0FCC807873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03091" y="1253147"/>
            <a:ext cx="6288909" cy="4197847"/>
          </a:xfrm>
          <a:prstGeom prst="rect">
            <a:avLst/>
          </a:prstGeom>
        </p:spPr>
      </p:pic>
    </p:spTree>
    <p:extLst>
      <p:ext uri="{BB962C8B-B14F-4D97-AF65-F5344CB8AC3E}">
        <p14:creationId xmlns:p14="http://schemas.microsoft.com/office/powerpoint/2010/main" val="297386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68" name="Freeform: Shape 6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3" name="Freeform: Shape 7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2" name="Freeform: Shape 8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0" name="Rectangle 8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 name="Rectangle 9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4" name="Top left">
            <a:extLst>
              <a:ext uri="{FF2B5EF4-FFF2-40B4-BE49-F238E27FC236}">
                <a16:creationId xmlns:a16="http://schemas.microsoft.com/office/drawing/2014/main" id="{ABE95331-6295-47F4-A9B8-7927E2E44F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95" name="Freeform: Shape 94">
              <a:extLst>
                <a:ext uri="{FF2B5EF4-FFF2-40B4-BE49-F238E27FC236}">
                  <a16:creationId xmlns:a16="http://schemas.microsoft.com/office/drawing/2014/main" id="{010094CD-3877-4990-AE53-BF6636436A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Freeform: Shape 95">
              <a:extLst>
                <a:ext uri="{FF2B5EF4-FFF2-40B4-BE49-F238E27FC236}">
                  <a16:creationId xmlns:a16="http://schemas.microsoft.com/office/drawing/2014/main" id="{3863DD1E-96F3-43C0-8860-17F85DF2D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97" name="Freeform: Shape 96">
              <a:extLst>
                <a:ext uri="{FF2B5EF4-FFF2-40B4-BE49-F238E27FC236}">
                  <a16:creationId xmlns:a16="http://schemas.microsoft.com/office/drawing/2014/main" id="{CA57AF18-4A02-48B3-ABD2-FDAD9BD977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C44E48C9-FC72-4396-BAE7-6ECDBB8EB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FBB5F467-C64B-4AE1-8DA9-6E65DCEB3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3B895879-C5E9-44C0-AE4C-E6E95CA23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BDA15AF9-E4F4-4471-A3D2-4484C9807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588F5FB0-4F04-46E9-BCEC-7AB88D110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71C3EFB7-8F95-46DE-A85B-7F8FE1C532E5}"/>
              </a:ext>
            </a:extLst>
          </p:cNvPr>
          <p:cNvSpPr txBox="1"/>
          <p:nvPr/>
        </p:nvSpPr>
        <p:spPr>
          <a:xfrm>
            <a:off x="1261820" y="1865987"/>
            <a:ext cx="5586133" cy="3331191"/>
          </a:xfrm>
          <a:prstGeom prst="rect">
            <a:avLst/>
          </a:prstGeom>
        </p:spPr>
        <p:txBody>
          <a:bodyPr vert="horz" lIns="91440" tIns="45720" rIns="91440" bIns="45720" rtlCol="0">
            <a:normAutofit/>
          </a:bodyPr>
          <a:lstStyle/>
          <a:p>
            <a:pPr marL="1885950" lvl="4">
              <a:spcAft>
                <a:spcPts val="600"/>
              </a:spcAft>
              <a:buClr>
                <a:schemeClr val="accent5"/>
              </a:buClr>
            </a:pPr>
            <a:r>
              <a:rPr lang="en-US" b="1" dirty="0">
                <a:solidFill>
                  <a:schemeClr val="tx2"/>
                </a:solidFill>
              </a:rPr>
              <a:t>Overview (cont.)</a:t>
            </a:r>
          </a:p>
          <a:p>
            <a:pPr marL="1885950" lvl="4">
              <a:spcAft>
                <a:spcPts val="600"/>
              </a:spcAft>
              <a:buClr>
                <a:schemeClr val="accent5"/>
              </a:buClr>
            </a:pPr>
            <a:endParaRPr lang="en-US" b="1" dirty="0">
              <a:solidFill>
                <a:schemeClr val="tx2"/>
              </a:solidFill>
            </a:endParaRPr>
          </a:p>
          <a:p>
            <a:pPr marL="285750" indent="-228600">
              <a:spcAft>
                <a:spcPts val="600"/>
              </a:spcAft>
              <a:buClr>
                <a:schemeClr val="accent5"/>
              </a:buClr>
              <a:buFont typeface="Avenir Next LT Pro" panose="020B0504020202020204" pitchFamily="34" charset="0"/>
              <a:buChar char="+"/>
            </a:pPr>
            <a:r>
              <a:rPr lang="en-US" dirty="0">
                <a:solidFill>
                  <a:schemeClr val="tx2"/>
                </a:solidFill>
              </a:rPr>
              <a:t>Clients should be able to be managed on a medication only basis. (CCYP does not provide therapy services)</a:t>
            </a:r>
          </a:p>
          <a:p>
            <a:pPr marL="285750" indent="-228600">
              <a:spcAft>
                <a:spcPts val="600"/>
              </a:spcAft>
              <a:buClr>
                <a:schemeClr val="accent5"/>
              </a:buClr>
              <a:buFont typeface="Avenir Next LT Pro" panose="020B0504020202020204" pitchFamily="34" charset="0"/>
              <a:buChar char="+"/>
            </a:pPr>
            <a:r>
              <a:rPr lang="en-US" dirty="0">
                <a:solidFill>
                  <a:schemeClr val="tx2"/>
                </a:solidFill>
              </a:rPr>
              <a:t>CCYP serves Medi-Cal and uninsured clients</a:t>
            </a:r>
          </a:p>
          <a:p>
            <a:pPr marL="285750" indent="-228600">
              <a:spcAft>
                <a:spcPts val="600"/>
              </a:spcAft>
              <a:buClr>
                <a:schemeClr val="accent5"/>
              </a:buClr>
              <a:buFont typeface="Avenir Next LT Pro" panose="020B0504020202020204" pitchFamily="34" charset="0"/>
              <a:buChar char="+"/>
            </a:pPr>
            <a:r>
              <a:rPr lang="en-US" dirty="0">
                <a:solidFill>
                  <a:schemeClr val="tx2"/>
                </a:solidFill>
              </a:rPr>
              <a:t>Program’s length of stay is typically 6-9 months at which time clients are transitioned to primary care physician  (PCP) for on-going med management</a:t>
            </a:r>
          </a:p>
          <a:p>
            <a:pPr marL="285750" indent="-228600">
              <a:spcAft>
                <a:spcPts val="600"/>
              </a:spcAft>
              <a:buClr>
                <a:schemeClr val="accent5"/>
              </a:buClr>
              <a:buFont typeface="Avenir Next LT Pro" panose="020B0504020202020204" pitchFamily="34" charset="0"/>
              <a:buChar char="+"/>
            </a:pPr>
            <a:endParaRPr lang="en-US" sz="1400" dirty="0">
              <a:solidFill>
                <a:schemeClr val="tx2"/>
              </a:solidFill>
            </a:endParaRPr>
          </a:p>
        </p:txBody>
      </p:sp>
      <p:pic>
        <p:nvPicPr>
          <p:cNvPr id="6" name="Picture 5" descr="Desk with stethoscope and computer keyboard">
            <a:extLst>
              <a:ext uri="{FF2B5EF4-FFF2-40B4-BE49-F238E27FC236}">
                <a16:creationId xmlns:a16="http://schemas.microsoft.com/office/drawing/2014/main" id="{F673F86D-689E-4919-B6AD-C013806A3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4338" y="543781"/>
            <a:ext cx="3824456" cy="2552825"/>
          </a:xfrm>
          <a:prstGeom prst="rect">
            <a:avLst/>
          </a:prstGeom>
        </p:spPr>
      </p:pic>
      <p:pic>
        <p:nvPicPr>
          <p:cNvPr id="4" name="Picture 3" descr="People holding hands">
            <a:extLst>
              <a:ext uri="{FF2B5EF4-FFF2-40B4-BE49-F238E27FC236}">
                <a16:creationId xmlns:a16="http://schemas.microsoft.com/office/drawing/2014/main" id="{744DE6AC-0FA4-45B1-97D8-AF6EDE224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311" y="3285620"/>
            <a:ext cx="3824456" cy="2552825"/>
          </a:xfrm>
          <a:prstGeom prst="rect">
            <a:avLst/>
          </a:prstGeom>
        </p:spPr>
      </p:pic>
      <p:grpSp>
        <p:nvGrpSpPr>
          <p:cNvPr id="104" name="Bottom Right">
            <a:extLst>
              <a:ext uri="{FF2B5EF4-FFF2-40B4-BE49-F238E27FC236}">
                <a16:creationId xmlns:a16="http://schemas.microsoft.com/office/drawing/2014/main" id="{BEF3CE48-6BF7-4521-BD7D-60562E90A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05" name="Graphic 157">
              <a:extLst>
                <a:ext uri="{FF2B5EF4-FFF2-40B4-BE49-F238E27FC236}">
                  <a16:creationId xmlns:a16="http://schemas.microsoft.com/office/drawing/2014/main" id="{897E5D04-394A-4B64-95F8-4D2228B98E1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7" name="Freeform: Shape 106">
                <a:extLst>
                  <a:ext uri="{FF2B5EF4-FFF2-40B4-BE49-F238E27FC236}">
                    <a16:creationId xmlns:a16="http://schemas.microsoft.com/office/drawing/2014/main" id="{B075390E-5B63-48D6-A952-CC864F3D0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901093BA-29DE-4F64-ADCF-CE3744FC6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E4ADC823-5240-48FA-97E3-BBDE7F41D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BDB96D8D-B2B7-4ABC-822A-7BC35E0C0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DB4E59D8-875F-44CB-95DC-D50C32CC8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F40B801A-D39B-4AE5-9712-419A4E9F8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7D0F54C0-5979-4B22-A519-7799ED6F8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6" name="Freeform: Shape 105">
              <a:extLst>
                <a:ext uri="{FF2B5EF4-FFF2-40B4-BE49-F238E27FC236}">
                  <a16:creationId xmlns:a16="http://schemas.microsoft.com/office/drawing/2014/main" id="{8420D834-197E-4DAF-B0FF-F62B79658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7296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F3B4FB71-F818-420C-9F2D-31202D818506}"/>
              </a:ext>
            </a:extLst>
          </p:cNvPr>
          <p:cNvSpPr txBox="1"/>
          <p:nvPr/>
        </p:nvSpPr>
        <p:spPr>
          <a:xfrm>
            <a:off x="840356" y="746450"/>
            <a:ext cx="7650108" cy="5838908"/>
          </a:xfrm>
          <a:prstGeom prst="rect">
            <a:avLst/>
          </a:prstGeom>
        </p:spPr>
        <p:txBody>
          <a:bodyPr vert="horz" lIns="91440" tIns="45720" rIns="91440" bIns="45720" rtlCol="0">
            <a:normAutofit/>
          </a:bodyPr>
          <a:lstStyle/>
          <a:p>
            <a:pPr algn="ctr">
              <a:spcAft>
                <a:spcPts val="600"/>
              </a:spcAft>
              <a:buClr>
                <a:schemeClr val="accent5"/>
              </a:buClr>
            </a:pPr>
            <a:r>
              <a:rPr lang="en-US" sz="2000" b="1" dirty="0">
                <a:solidFill>
                  <a:schemeClr val="tx2"/>
                </a:solidFill>
              </a:rPr>
              <a:t>Referral Process</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Fill out referral form and fax to 858-634-1101</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Please include the clients CCBH number and name of referring program and clinician</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Program Manager reviews referral form and client’s medical record in CCBH to determine if client meets criteria for services</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Administrative Assistant schedules an intake assessment for family and client with a Licensed Assessment Coordinator (LAC)</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LAC completes BHA and Client Plan. </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LAC schedules an appointment for client to meet with assigned psychiatrist</a:t>
            </a:r>
          </a:p>
          <a:p>
            <a:pPr marL="742950" lvl="1" indent="-228600">
              <a:spcAft>
                <a:spcPts val="600"/>
              </a:spcAft>
              <a:buClr>
                <a:schemeClr val="accent5"/>
              </a:buClr>
              <a:buFont typeface="Avenir Next LT Pro" panose="020B0504020202020204" pitchFamily="34" charset="0"/>
              <a:buChar char="+"/>
            </a:pPr>
            <a:r>
              <a:rPr lang="en-US" sz="2000" dirty="0">
                <a:solidFill>
                  <a:schemeClr val="tx2"/>
                </a:solidFill>
              </a:rPr>
              <a:t>Client is scheduled for monthly sessions with assigned psychiatrist and checks in with LAC every 6 months, or as needed.</a:t>
            </a:r>
            <a:endParaRPr lang="en-US" sz="1100" dirty="0">
              <a:solidFill>
                <a:schemeClr val="tx2"/>
              </a:solidFill>
            </a:endParaRPr>
          </a:p>
          <a:p>
            <a:pPr marL="742950" lvl="1" indent="-228600">
              <a:spcAft>
                <a:spcPts val="600"/>
              </a:spcAft>
              <a:buClr>
                <a:schemeClr val="accent5"/>
              </a:buClr>
              <a:buFont typeface="Avenir Next LT Pro" panose="020B0504020202020204" pitchFamily="34" charset="0"/>
              <a:buChar char="+"/>
            </a:pPr>
            <a:endParaRPr lang="en-US" sz="1100" dirty="0">
              <a:solidFill>
                <a:schemeClr val="tx2"/>
              </a:solidFill>
            </a:endParaRPr>
          </a:p>
        </p:txBody>
      </p:sp>
      <p:pic>
        <p:nvPicPr>
          <p:cNvPr id="4" name="Picture 3" descr="Jigsaw piece bridging the gap">
            <a:extLst>
              <a:ext uri="{FF2B5EF4-FFF2-40B4-BE49-F238E27FC236}">
                <a16:creationId xmlns:a16="http://schemas.microsoft.com/office/drawing/2014/main" id="{8EAEE7F4-484D-415A-8578-D2816970B6B9}"/>
              </a:ext>
            </a:extLst>
          </p:cNvPr>
          <p:cNvPicPr>
            <a:picLocks noChangeAspect="1"/>
          </p:cNvPicPr>
          <p:nvPr/>
        </p:nvPicPr>
        <p:blipFill rotWithShape="1">
          <a:blip r:embed="rId2">
            <a:extLst>
              <a:ext uri="{28A0092B-C50C-407E-A947-70E740481C1C}">
                <a14:useLocalDpi xmlns:a14="http://schemas.microsoft.com/office/drawing/2010/main" val="0"/>
              </a:ext>
            </a:extLst>
          </a:blip>
          <a:srcRect l="1327" r="23673"/>
          <a:stretch/>
        </p:blipFill>
        <p:spPr>
          <a:xfrm>
            <a:off x="9227343" y="862806"/>
            <a:ext cx="2413793" cy="2413793"/>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49"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5033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9A3EB894-D1AA-4955-8C9D-5501FE2595CB}"/>
              </a:ext>
            </a:extLst>
          </p:cNvPr>
          <p:cNvSpPr txBox="1"/>
          <p:nvPr/>
        </p:nvSpPr>
        <p:spPr>
          <a:xfrm>
            <a:off x="265968" y="2217825"/>
            <a:ext cx="6323903" cy="3728613"/>
          </a:xfrm>
          <a:prstGeom prst="rect">
            <a:avLst/>
          </a:prstGeom>
        </p:spPr>
        <p:txBody>
          <a:bodyPr vert="horz" lIns="91440" tIns="45720" rIns="91440" bIns="45720" rtlCol="0">
            <a:normAutofit fontScale="92500" lnSpcReduction="20000"/>
          </a:bodyPr>
          <a:lstStyle/>
          <a:p>
            <a:pPr algn="ctr">
              <a:spcAft>
                <a:spcPts val="600"/>
              </a:spcAft>
              <a:buClr>
                <a:schemeClr val="accent5"/>
              </a:buClr>
            </a:pPr>
            <a:r>
              <a:rPr lang="en-US" sz="2400" b="1" dirty="0">
                <a:solidFill>
                  <a:schemeClr val="tx2"/>
                </a:solidFill>
              </a:rPr>
              <a:t>Partnerships</a:t>
            </a:r>
          </a:p>
          <a:p>
            <a:pPr algn="ctr">
              <a:spcAft>
                <a:spcPts val="600"/>
              </a:spcAft>
              <a:buClr>
                <a:schemeClr val="accent5"/>
              </a:buClr>
            </a:pPr>
            <a:endParaRPr lang="en-US" sz="2400" b="1" dirty="0">
              <a:solidFill>
                <a:schemeClr val="tx2"/>
              </a:solidFill>
            </a:endParaRPr>
          </a:p>
          <a:p>
            <a:pPr marL="285750" indent="-228600">
              <a:spcAft>
                <a:spcPts val="600"/>
              </a:spcAft>
              <a:buClr>
                <a:schemeClr val="accent5"/>
              </a:buClr>
              <a:buFont typeface="Avenir Next LT Pro" panose="020B0504020202020204" pitchFamily="34" charset="0"/>
              <a:buChar char="+"/>
            </a:pPr>
            <a:r>
              <a:rPr lang="en-US" dirty="0">
                <a:solidFill>
                  <a:schemeClr val="tx2"/>
                </a:solidFill>
              </a:rPr>
              <a:t>CCYP has partnerships with BHConnect, Cajon Valley Unified School District and Children’s Primary Care Medical Group (CPCMG).</a:t>
            </a:r>
          </a:p>
          <a:p>
            <a:pPr marL="285750" indent="-228600">
              <a:spcAft>
                <a:spcPts val="600"/>
              </a:spcAft>
              <a:buClr>
                <a:schemeClr val="accent5"/>
              </a:buClr>
              <a:buFont typeface="Avenir Next LT Pro" panose="020B0504020202020204" pitchFamily="34" charset="0"/>
              <a:buChar char="+"/>
            </a:pPr>
            <a:r>
              <a:rPr lang="en-US" dirty="0">
                <a:solidFill>
                  <a:schemeClr val="tx2"/>
                </a:solidFill>
              </a:rPr>
              <a:t>CCYP provides medication management   services for clients at BHConnect and Cajon Valley Unified School District. </a:t>
            </a:r>
          </a:p>
          <a:p>
            <a:pPr marL="285750" indent="-228600">
              <a:spcAft>
                <a:spcPts val="600"/>
              </a:spcAft>
              <a:buClr>
                <a:schemeClr val="accent5"/>
              </a:buClr>
              <a:buFont typeface="Avenir Next LT Pro" panose="020B0504020202020204" pitchFamily="34" charset="0"/>
              <a:buChar char="+"/>
            </a:pPr>
            <a:r>
              <a:rPr lang="en-US" dirty="0">
                <a:solidFill>
                  <a:schemeClr val="tx2"/>
                </a:solidFill>
              </a:rPr>
              <a:t>CCYP has developed a partnership with CPCMG which consists of primary care doctors who access Smart Care consultation services for managing psychiatric medications. Clients who are ready to terminate services with CCYP are referred to CPCMG for continued support with managing medications.</a:t>
            </a:r>
          </a:p>
        </p:txBody>
      </p:sp>
      <p:pic>
        <p:nvPicPr>
          <p:cNvPr id="4" name="Picture 3" descr="Children using computer">
            <a:extLst>
              <a:ext uri="{FF2B5EF4-FFF2-40B4-BE49-F238E27FC236}">
                <a16:creationId xmlns:a16="http://schemas.microsoft.com/office/drawing/2014/main" id="{046F5EE6-18E6-4BD7-9BA1-393D1A6534C2}"/>
              </a:ext>
            </a:extLst>
          </p:cNvPr>
          <p:cNvPicPr>
            <a:picLocks noChangeAspect="1"/>
          </p:cNvPicPr>
          <p:nvPr/>
        </p:nvPicPr>
        <p:blipFill rotWithShape="1">
          <a:blip r:embed="rId2">
            <a:extLst>
              <a:ext uri="{28A0092B-C50C-407E-A947-70E740481C1C}">
                <a14:useLocalDpi xmlns:a14="http://schemas.microsoft.com/office/drawing/2010/main" val="0"/>
              </a:ext>
            </a:extLst>
          </a:blip>
          <a:srcRect l="33251" r="-2"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49"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0" name="Freeform: Shape 49">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2876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Top left">
            <a:extLst>
              <a:ext uri="{FF2B5EF4-FFF2-40B4-BE49-F238E27FC236}">
                <a16:creationId xmlns:a16="http://schemas.microsoft.com/office/drawing/2014/main" id="{5089F41F-380F-4E05-9A56-4C8F456E81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 name="Freeform: Shape 40">
              <a:extLst>
                <a:ext uri="{FF2B5EF4-FFF2-40B4-BE49-F238E27FC236}">
                  <a16:creationId xmlns:a16="http://schemas.microsoft.com/office/drawing/2014/main" id="{AA95964E-B60E-42AA-AAF3-91A4345B3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Freeform: Shape 41">
              <a:extLst>
                <a:ext uri="{FF2B5EF4-FFF2-40B4-BE49-F238E27FC236}">
                  <a16:creationId xmlns:a16="http://schemas.microsoft.com/office/drawing/2014/main" id="{6C9A41BA-B255-49A5-9A9C-46B951135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A5076F12-9630-46F2-ADAF-617D35489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81DD2B33-B10F-441B-A5DE-95F578BE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E1C0380C-3C12-4AD4-A59D-9F4A5B527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012F9BC-0D26-4714-96A0-BB74332F9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0BDD384-5C35-40DD-81BD-260F7CD7C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B9813DFC-2118-4F9F-B162-1DD0A32B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extBox 1">
            <a:extLst>
              <a:ext uri="{FF2B5EF4-FFF2-40B4-BE49-F238E27FC236}">
                <a16:creationId xmlns:a16="http://schemas.microsoft.com/office/drawing/2014/main" id="{20F53024-8F1D-45A3-81DE-45993BA77172}"/>
              </a:ext>
            </a:extLst>
          </p:cNvPr>
          <p:cNvSpPr txBox="1"/>
          <p:nvPr/>
        </p:nvSpPr>
        <p:spPr>
          <a:xfrm>
            <a:off x="1331646" y="1731947"/>
            <a:ext cx="4814102" cy="3728613"/>
          </a:xfrm>
          <a:prstGeom prst="rect">
            <a:avLst/>
          </a:prstGeom>
        </p:spPr>
        <p:txBody>
          <a:bodyPr vert="horz" lIns="91440" tIns="45720" rIns="91440" bIns="45720" rtlCol="0">
            <a:normAutofit/>
          </a:bodyPr>
          <a:lstStyle/>
          <a:p>
            <a:pPr indent="-228600" algn="ctr">
              <a:lnSpc>
                <a:spcPct val="110000"/>
              </a:lnSpc>
              <a:spcAft>
                <a:spcPts val="600"/>
              </a:spcAft>
              <a:buClr>
                <a:schemeClr val="accent5"/>
              </a:buClr>
              <a:buFont typeface="Avenir Next LT Pro" panose="020B0504020202020204" pitchFamily="34" charset="0"/>
              <a:buChar char="+"/>
            </a:pPr>
            <a:r>
              <a:rPr lang="en-US" b="1" dirty="0">
                <a:solidFill>
                  <a:schemeClr val="tx2"/>
                </a:solidFill>
              </a:rPr>
              <a:t>Contact Information</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Judy Whitcher LPCC</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Center for Child and Youth Psychiatry</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8755 Aero Dr Suite 306</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San Diego CA 92123</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Phone- 858-634-1100</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Fax- 858-634-1101</a:t>
            </a:r>
          </a:p>
          <a:p>
            <a:pPr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Email- </a:t>
            </a:r>
            <a:r>
              <a:rPr lang="en-US" dirty="0">
                <a:solidFill>
                  <a:schemeClr val="tx2"/>
                </a:solidFill>
                <a:hlinkClick r:id="rId2"/>
              </a:rPr>
              <a:t>judy.whitcher@newalternatives.org</a:t>
            </a:r>
            <a:endParaRPr lang="en-US" dirty="0">
              <a:solidFill>
                <a:schemeClr val="tx2"/>
              </a:solidFill>
            </a:endParaRPr>
          </a:p>
          <a:p>
            <a:pPr indent="-228600">
              <a:lnSpc>
                <a:spcPct val="110000"/>
              </a:lnSpc>
              <a:spcAft>
                <a:spcPts val="600"/>
              </a:spcAft>
              <a:buClr>
                <a:schemeClr val="accent5"/>
              </a:buClr>
              <a:buFont typeface="Avenir Next LT Pro" panose="020B0504020202020204" pitchFamily="34" charset="0"/>
              <a:buChar char="+"/>
            </a:pPr>
            <a:endParaRPr lang="en-US" dirty="0">
              <a:solidFill>
                <a:schemeClr val="tx2"/>
              </a:solidFill>
            </a:endParaRPr>
          </a:p>
          <a:p>
            <a:pPr indent="-228600">
              <a:lnSpc>
                <a:spcPct val="110000"/>
              </a:lnSpc>
              <a:spcAft>
                <a:spcPts val="600"/>
              </a:spcAft>
              <a:buClr>
                <a:schemeClr val="accent5"/>
              </a:buClr>
              <a:buFont typeface="Avenir Next LT Pro" panose="020B0504020202020204" pitchFamily="34" charset="0"/>
              <a:buChar char="+"/>
            </a:pPr>
            <a:endParaRPr lang="en-US" dirty="0">
              <a:solidFill>
                <a:schemeClr val="tx2"/>
              </a:solidFill>
            </a:endParaRPr>
          </a:p>
        </p:txBody>
      </p:sp>
      <p:pic>
        <p:nvPicPr>
          <p:cNvPr id="5" name="Picture 4" descr="Hands with colored powder">
            <a:extLst>
              <a:ext uri="{FF2B5EF4-FFF2-40B4-BE49-F238E27FC236}">
                <a16:creationId xmlns:a16="http://schemas.microsoft.com/office/drawing/2014/main" id="{C77B902F-1E2D-4F8C-8CF7-A462AD745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806" y="1821171"/>
            <a:ext cx="4817466" cy="3215658"/>
          </a:xfrm>
          <a:prstGeom prst="rect">
            <a:avLst/>
          </a:prstGeom>
        </p:spPr>
      </p:pic>
      <p:grpSp>
        <p:nvGrpSpPr>
          <p:cNvPr id="50" name="Bottom Right">
            <a:extLst>
              <a:ext uri="{FF2B5EF4-FFF2-40B4-BE49-F238E27FC236}">
                <a16:creationId xmlns:a16="http://schemas.microsoft.com/office/drawing/2014/main" id="{FF8C87E7-85A6-4119-B524-84AA9C0AAB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1" name="Freeform: Shape 50">
              <a:extLst>
                <a:ext uri="{FF2B5EF4-FFF2-40B4-BE49-F238E27FC236}">
                  <a16:creationId xmlns:a16="http://schemas.microsoft.com/office/drawing/2014/main" id="{6795C3BD-3FC3-4E1B-AD87-32CDB6EEC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2" name="Graphic 157">
              <a:extLst>
                <a:ext uri="{FF2B5EF4-FFF2-40B4-BE49-F238E27FC236}">
                  <a16:creationId xmlns:a16="http://schemas.microsoft.com/office/drawing/2014/main" id="{48C556CD-2C4A-474F-9FF7-77BBE788F6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15ADB469-31B7-4DEF-BB35-B16F50DBE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5B70D859-00C6-4B2A-934C-68F32BA7C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AC0917A-2A49-4846-9772-79EEA1C99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4DD6C017-B6D4-4DDE-90B4-DBA925B48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330A4B39-910B-4EB2-997D-208FB20D1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05DCA9C3-2763-4D68-BBAE-82D1DA0E9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756A41BA-B004-4C26-806A-B2AAA1E2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660C5622-37F7-4A22-A941-BAAFD864F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87666610"/>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Explore</Template>
  <TotalTime>178</TotalTime>
  <Words>364</Words>
  <Application>Microsoft Office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AvenirNext LT Pro Medium</vt:lpstr>
      <vt:lpstr>Posterama</vt:lpstr>
      <vt:lpstr>ExploreVTI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CCYP</dc:title>
  <dc:creator>Judy Whitcher</dc:creator>
  <cp:lastModifiedBy>Judy Whitcher</cp:lastModifiedBy>
  <cp:revision>22</cp:revision>
  <dcterms:created xsi:type="dcterms:W3CDTF">2021-03-01T19:14:32Z</dcterms:created>
  <dcterms:modified xsi:type="dcterms:W3CDTF">2021-03-10T17:45:40Z</dcterms:modified>
</cp:coreProperties>
</file>